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slideLayout" Target="../slideLayouts/slideLayout11.xml"/><Relationship Id="rId1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Uncovering insights for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35921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Recommendations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3748" y="923985"/>
            <a:ext cx="179427" cy="1794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7720" y="92035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 Subscriptions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807720" y="1168122"/>
            <a:ext cx="1340381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 exclusive benefits.</a:t>
            </a:r>
            <a:endParaRPr lang="en-US" sz="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748" y="1602522"/>
            <a:ext cx="179427" cy="1794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7720" y="1598890"/>
            <a:ext cx="178593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Loyalty Programs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807720" y="1846659"/>
            <a:ext cx="1340381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Reward repeat buyers.</a:t>
            </a:r>
            <a:endParaRPr lang="en-US" sz="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748" y="2281059"/>
            <a:ext cx="179427" cy="1794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7720" y="2277428"/>
            <a:ext cx="1491377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Review Discount Policy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807720" y="2525197"/>
            <a:ext cx="1340381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Balance sales with margin control.</a:t>
            </a:r>
            <a:endParaRPr lang="en-US" sz="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748" y="2959596"/>
            <a:ext cx="179427" cy="1794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7720" y="2955965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Positioning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807720" y="3203734"/>
            <a:ext cx="1340381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 top-rated products.</a:t>
            </a:r>
            <a:endParaRPr lang="en-US" sz="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748" y="3638133"/>
            <a:ext cx="179427" cy="17942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07720" y="3634502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Marketing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807720" y="3882271"/>
            <a:ext cx="1340381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high-revenue age groups.</a:t>
            </a:r>
            <a:endParaRPr lang="en-US" sz="9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862" y="4208264"/>
            <a:ext cx="10134600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117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974771"/>
            <a:ext cx="3614618" cy="2743319"/>
          </a:xfrm>
          <a:prstGeom prst="roundRect">
            <a:avLst>
              <a:gd name="adj" fmla="val 1308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99899" y="223694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2D4DF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7305" y="2434352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9899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Transactional Data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99899" y="3689866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3,900 purchases analyzed.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4691658" y="1974771"/>
            <a:ext cx="3614618" cy="2743319"/>
          </a:xfrm>
          <a:prstGeom prst="roundRect">
            <a:avLst>
              <a:gd name="adj" fmla="val 1308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53833" y="223694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18CE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1239" y="2434352"/>
            <a:ext cx="323136" cy="3231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53833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Goal: Insights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53833" y="3689866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Spending patterns, segments, preferences.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837724" y="4957405"/>
            <a:ext cx="7468553" cy="2360295"/>
          </a:xfrm>
          <a:prstGeom prst="roundRect">
            <a:avLst>
              <a:gd name="adj" fmla="val 1521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99899" y="521958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A33B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305" y="5416987"/>
            <a:ext cx="323136" cy="3231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99899" y="61769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99899" y="6672501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 strategy, reduce costs.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Summary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7118" y="230624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demographics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272796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Purchase details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149679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Shopping behavior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3712131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Missing Data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7118" y="4246602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37 values in Review Rating.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7223"/>
            <a:ext cx="90772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 (Python)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56347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336965"/>
            <a:ext cx="35425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Pandas for import, df.info() &amp; .describe() for summary.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156347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3336965"/>
            <a:ext cx="29253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Imputed Review Rating with median by category.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156347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3336965"/>
            <a:ext cx="30877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832503"/>
            <a:ext cx="41588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Renamed to snake_case for readability.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age_group and purchase_frequency_days.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Loaded cleaned data to PostgreSQL for SQL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41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3137" y="445294"/>
            <a:ext cx="3810000" cy="47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Analysis (SQL)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53137" y="1164431"/>
            <a:ext cx="801052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business questions answered through structured SQL queries.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53137" y="1848564"/>
            <a:ext cx="8010525" cy="1183958"/>
          </a:xfrm>
          <a:prstGeom prst="roundRect">
            <a:avLst>
              <a:gd name="adj" fmla="val 9268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053137" y="1825704"/>
            <a:ext cx="8010525" cy="91440"/>
          </a:xfrm>
          <a:prstGeom prst="roundRect">
            <a:avLst>
              <a:gd name="adj" fmla="val 265631"/>
            </a:avLst>
          </a:prstGeom>
          <a:solidFill>
            <a:srgbClr val="2D4DF2"/>
          </a:solidFill>
          <a:ln/>
        </p:spPr>
      </p:sp>
      <p:sp>
        <p:nvSpPr>
          <p:cNvPr id="7" name="Shape 4"/>
          <p:cNvSpPr/>
          <p:nvPr/>
        </p:nvSpPr>
        <p:spPr>
          <a:xfrm>
            <a:off x="9815513" y="1605677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2D4DF2"/>
          </a:solidFill>
          <a:ln/>
        </p:spPr>
      </p:sp>
      <p:sp>
        <p:nvSpPr>
          <p:cNvPr id="8" name="Text 5"/>
          <p:cNvSpPr/>
          <p:nvPr/>
        </p:nvSpPr>
        <p:spPr>
          <a:xfrm>
            <a:off x="9961245" y="1727121"/>
            <a:ext cx="19431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37923" y="2253377"/>
            <a:ext cx="19050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by Gender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237923" y="2588657"/>
            <a:ext cx="764095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Male: $157,890, Female: $75,191.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053137" y="3437334"/>
            <a:ext cx="8010525" cy="1183958"/>
          </a:xfrm>
          <a:prstGeom prst="roundRect">
            <a:avLst>
              <a:gd name="adj" fmla="val 9268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6053137" y="3414474"/>
            <a:ext cx="8010525" cy="91440"/>
          </a:xfrm>
          <a:prstGeom prst="roundRect">
            <a:avLst>
              <a:gd name="adj" fmla="val 265631"/>
            </a:avLst>
          </a:prstGeom>
          <a:solidFill>
            <a:srgbClr val="018CE1"/>
          </a:solidFill>
          <a:ln/>
        </p:spPr>
      </p:sp>
      <p:sp>
        <p:nvSpPr>
          <p:cNvPr id="13" name="Shape 10"/>
          <p:cNvSpPr/>
          <p:nvPr/>
        </p:nvSpPr>
        <p:spPr>
          <a:xfrm>
            <a:off x="9815513" y="3194447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2D4DF2"/>
          </a:solidFill>
          <a:ln/>
        </p:spPr>
      </p:sp>
      <p:sp>
        <p:nvSpPr>
          <p:cNvPr id="14" name="Text 11"/>
          <p:cNvSpPr/>
          <p:nvPr/>
        </p:nvSpPr>
        <p:spPr>
          <a:xfrm>
            <a:off x="9961245" y="3315891"/>
            <a:ext cx="19431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237923" y="3842147"/>
            <a:ext cx="2679025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High-Spending Discount Users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237923" y="4177427"/>
            <a:ext cx="764095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839 customers identified.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53137" y="5026104"/>
            <a:ext cx="8010525" cy="1183958"/>
          </a:xfrm>
          <a:prstGeom prst="roundRect">
            <a:avLst>
              <a:gd name="adj" fmla="val 9268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053137" y="5003244"/>
            <a:ext cx="8010525" cy="91440"/>
          </a:xfrm>
          <a:prstGeom prst="roundRect">
            <a:avLst>
              <a:gd name="adj" fmla="val 265631"/>
            </a:avLst>
          </a:prstGeom>
          <a:solidFill>
            <a:srgbClr val="DA33BF"/>
          </a:solidFill>
          <a:ln/>
        </p:spPr>
      </p:sp>
      <p:sp>
        <p:nvSpPr>
          <p:cNvPr id="19" name="Shape 16"/>
          <p:cNvSpPr/>
          <p:nvPr/>
        </p:nvSpPr>
        <p:spPr>
          <a:xfrm>
            <a:off x="9815513" y="4783217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2D4DF2"/>
          </a:solidFill>
          <a:ln/>
        </p:spPr>
      </p:sp>
      <p:sp>
        <p:nvSpPr>
          <p:cNvPr id="20" name="Text 17"/>
          <p:cNvSpPr/>
          <p:nvPr/>
        </p:nvSpPr>
        <p:spPr>
          <a:xfrm>
            <a:off x="9961245" y="4904661"/>
            <a:ext cx="19431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237923" y="5430917"/>
            <a:ext cx="218813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5 Products by Rating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6237923" y="5766197"/>
            <a:ext cx="764095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Gloves (3.86), Sandals (3.84), Boots (3.82).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6053137" y="6614874"/>
            <a:ext cx="8010525" cy="1183958"/>
          </a:xfrm>
          <a:prstGeom prst="roundRect">
            <a:avLst>
              <a:gd name="adj" fmla="val 9268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6053137" y="6592014"/>
            <a:ext cx="8010525" cy="91440"/>
          </a:xfrm>
          <a:prstGeom prst="roundRect">
            <a:avLst>
              <a:gd name="adj" fmla="val 265631"/>
            </a:avLst>
          </a:prstGeom>
          <a:solidFill>
            <a:srgbClr val="2D4DF2"/>
          </a:solidFill>
          <a:ln/>
        </p:spPr>
      </p:sp>
      <p:sp>
        <p:nvSpPr>
          <p:cNvPr id="25" name="Shape 22"/>
          <p:cNvSpPr/>
          <p:nvPr/>
        </p:nvSpPr>
        <p:spPr>
          <a:xfrm>
            <a:off x="9815513" y="6371987"/>
            <a:ext cx="485775" cy="485775"/>
          </a:xfrm>
          <a:prstGeom prst="roundRect">
            <a:avLst>
              <a:gd name="adj" fmla="val 188235"/>
            </a:avLst>
          </a:prstGeom>
          <a:solidFill>
            <a:srgbClr val="2D4DF2"/>
          </a:solidFill>
          <a:ln/>
        </p:spPr>
      </p:sp>
      <p:sp>
        <p:nvSpPr>
          <p:cNvPr id="26" name="Text 23"/>
          <p:cNvSpPr/>
          <p:nvPr/>
        </p:nvSpPr>
        <p:spPr>
          <a:xfrm>
            <a:off x="9961245" y="6493431"/>
            <a:ext cx="19431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6237923" y="7019687"/>
            <a:ext cx="232231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Shipping Type Comparison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6237923" y="7354967"/>
            <a:ext cx="764095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 avg. $60.48 vs. Standard avg. $58.46.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1203"/>
            <a:ext cx="102558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 Insights: Subscriptions &amp; Discounts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3508"/>
            <a:ext cx="41389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37724" y="3924657"/>
            <a:ext cx="6185535" cy="1386126"/>
          </a:xfrm>
          <a:prstGeom prst="roundRect">
            <a:avLst>
              <a:gd name="adj" fmla="val 259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932277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4083487"/>
            <a:ext cx="10601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2631043" y="4083487"/>
            <a:ext cx="10563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1053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173617" y="4083487"/>
            <a:ext cx="10563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59.49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716191" y="4083487"/>
            <a:ext cx="10601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62645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617720"/>
            <a:ext cx="6170295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4768929"/>
            <a:ext cx="10601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2631043" y="4768929"/>
            <a:ext cx="10563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2847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4173617" y="4768929"/>
            <a:ext cx="10563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59.87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716191" y="4768929"/>
            <a:ext cx="10601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170436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14761" y="3303508"/>
            <a:ext cx="38831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Hat (50%)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Sneakers (49.66%)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Coat (49.07%)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Sweater (48.17%)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614761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Pants (47.37%)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255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 &amp; Loyalty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49560"/>
            <a:ext cx="3614618" cy="1402913"/>
          </a:xfrm>
          <a:prstGeom prst="roundRect">
            <a:avLst>
              <a:gd name="adj" fmla="val 4095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34117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907274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3116 customers.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149560"/>
            <a:ext cx="3614618" cy="1402913"/>
          </a:xfrm>
          <a:prstGeom prst="roundRect">
            <a:avLst>
              <a:gd name="adj" fmla="val 4095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34117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907274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701 customers.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791789"/>
            <a:ext cx="7468553" cy="1402913"/>
          </a:xfrm>
          <a:prstGeom prst="roundRect">
            <a:avLst>
              <a:gd name="adj" fmla="val 4095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5053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5549503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83 customers.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463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Repeat buyers (&gt;5 purchases): 958 subscribers vs. 2518 non-subscribers.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44911"/>
            <a:ext cx="66448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Products by Category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27678"/>
            <a:ext cx="12954952" cy="2757011"/>
          </a:xfrm>
          <a:prstGeom prst="roundRect">
            <a:avLst>
              <a:gd name="adj" fmla="val 130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333529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348650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323398" y="3486507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Accessories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58326" y="3486507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Jewelry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93254" y="348650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171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4020741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4659" y="417195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323398" y="4171950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Clothing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171950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Blouse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793254" y="417195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171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470618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659" y="48573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323398" y="485739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Footwear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558326" y="485739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Sandals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793254" y="48573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160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539162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55428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4323398" y="55428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Outerwear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558326" y="55428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Jacket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0793254" y="55428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163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41480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by Age Group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573" y="1291114"/>
            <a:ext cx="13455253" cy="75348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Young Adults contribute the highest revenue.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2025-11-22T15:02:12Z</dcterms:created>
  <dcterms:modified xsi:type="dcterms:W3CDTF">2025-11-22T15:02:12Z</dcterms:modified>
</cp:coreProperties>
</file>